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3" r:id="rId3"/>
    <p:sldId id="274" r:id="rId4"/>
    <p:sldId id="275" r:id="rId5"/>
    <p:sldId id="276" r:id="rId6"/>
    <p:sldId id="278" r:id="rId7"/>
    <p:sldId id="313" r:id="rId8"/>
    <p:sldId id="314" r:id="rId9"/>
    <p:sldId id="261" r:id="rId10"/>
    <p:sldId id="262" r:id="rId11"/>
    <p:sldId id="263" r:id="rId12"/>
    <p:sldId id="265" r:id="rId13"/>
    <p:sldId id="266" r:id="rId14"/>
    <p:sldId id="300" r:id="rId15"/>
    <p:sldId id="301" r:id="rId16"/>
    <p:sldId id="307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B2C1-2988-444F-8A03-A4FC3C120CA2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64AEC-89F6-408B-95B5-A1C09B294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7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AFC09-1061-40BA-84AA-4CA3C5E5F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1B892-C87D-43A0-A8E2-F7996DE31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149A2-539E-4E1C-99EF-D93819D0D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6CB30-EED4-4869-872D-9664B114C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39872-DF0E-4568-B8AC-85FAFB317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3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0A505-B323-4BAE-B4FE-12FD18C7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2FE6B-BB3D-4E09-BC15-B55B77376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8A26-54FA-41E0-89B2-497B9976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6A638-F9A1-4ECD-AB0F-2E195122E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244A3-4A36-4AB8-8E35-FA53E33CA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37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BE3DC7-7ADB-4FB4-AF0D-9B3EB7880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B6E2E-EE3C-427A-B798-E82E1CBA83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DD3F-3070-4FD6-BE4C-D879F98F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E8F8A-D955-4077-8069-B892C76B5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16FA8-2A44-4EC2-AF27-C875470BA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4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C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MC_vector_logo green.eps"/>
          <p:cNvPicPr>
            <a:picLocks noChangeAspect="1"/>
          </p:cNvPicPr>
          <p:nvPr userDrawn="1"/>
        </p:nvPicPr>
        <p:blipFill>
          <a:blip r:embed="rId2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09" y="-1165674"/>
            <a:ext cx="9406193" cy="6999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9679"/>
            <a:ext cx="10468077" cy="4014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DF6E-C92D-8442-AFD3-1F8E29B2180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283" y="5757301"/>
            <a:ext cx="811752" cy="502572"/>
          </a:xfrm>
          <a:prstGeom prst="rect">
            <a:avLst/>
          </a:prstGeom>
        </p:spPr>
      </p:pic>
      <p:pic>
        <p:nvPicPr>
          <p:cNvPr id="10" name="Picture 9" descr="amc-web-logo-hir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9" y="6262599"/>
            <a:ext cx="2202972" cy="5706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1392239"/>
            <a:ext cx="9474200" cy="3646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942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4729-802D-4A4C-94A9-CF757A4B1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F16AB-3EF2-4FD7-A3CC-D1705AE9C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4B7C-690A-42E0-BA38-819C67E2E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9F46F-7859-4B17-A2EB-2571C7463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23813-1649-4EA4-8F65-6BD7BE1E3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4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EDFE-A600-4636-A380-B05BB39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7A421-4C28-45AB-A8D3-49CA5831D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3380B-ECFA-4506-B37F-1C4B5584E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FB78E-305B-41B3-9A10-CB794E93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E9A8-F50A-4107-9BB5-524CD7CBD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3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C63AD-CA82-4C4E-9E35-D32F017CB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37F44-1CDF-4F22-A2D5-D0CD9EF46A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99D25-A358-4892-886B-52206EB5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FB275-B08A-4780-95F4-F3502037E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0CDA0-7780-4615-B310-06E12511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87055-8BF2-4401-AA9A-271FFACBD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4BE98-876F-479F-BB2C-1684D9C6B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4A279-265C-43CD-BA6C-70BAEE16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AF92F-9815-4E0B-9974-C8FD4A4E8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4FE971-2A63-41CE-96E3-99C2B536C4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EC2B8A-F27F-4634-A139-DDA324B15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7985C-7E54-41D1-9E31-948FADE2C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1ECBAE-249F-43A8-A2B3-47F058DC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427CE-B563-4E47-A028-EE823358C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2491-D32C-4DA3-A1E3-21091011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A8180B-B0C6-463D-AE20-69789D099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B9519-4BF3-43B0-AF8B-A601954F3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9EBEF-4063-4180-8088-0E35A3483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3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37EAD1-C002-431C-8E43-4E042428F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DD7851-A9F4-4097-BD44-BBACFD43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3747E-B524-489F-9973-F5745D8E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4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2B3BF-FE19-41EC-A9FD-9AC817C91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B101B-9A38-4398-A83A-CC50BBAEB2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CDDD4-2B2C-473F-A748-CEC06299E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3A120-77EA-493F-81D9-5A0E425A8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42AF0D-8B06-4A18-9422-44A4740F7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A5648-EAC6-49B8-A8C6-7BC5D5ECF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700D-0EF6-4F8F-95CE-44E5752B3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893430-B8BC-4959-8458-0155BA631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E07B6-9927-442D-9827-10A01E1E4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43BB6-9DF3-46F9-A14F-FE004281F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1F7BF9-4AD9-4E83-9038-2DCD68F9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B0240-E720-420B-BF6D-E46EAAF79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30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9B7D7-A3E6-4CC9-85BC-8EEBA4C0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B9A59-4883-478D-9608-D4EEB4B9D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8AB42-C5D9-4B23-8FE2-0D0C30AF0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0988D-9376-4A0D-A40C-BEF49E15DC7C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6466C-3532-4143-90F7-4AF7B1103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03DD-7E00-4E8D-B501-A869A6963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FDBF2-BDC5-42C3-BE7C-95B471663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1FA4-D822-46A1-8CEB-3F4D9353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20140"/>
            <a:ext cx="10352598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600" b="1" dirty="0">
                <a:solidFill>
                  <a:srgbClr val="0810A8"/>
                </a:solidFill>
              </a:rPr>
            </a:br>
            <a:r>
              <a:rPr lang="en-US" sz="5600" b="1" dirty="0">
                <a:solidFill>
                  <a:srgbClr val="0810A8"/>
                </a:solidFill>
              </a:rPr>
              <a:t>The Land and Water Conservation Fund</a:t>
            </a:r>
            <a:br>
              <a:rPr lang="en-US" sz="4400" dirty="0"/>
            </a:br>
            <a:br>
              <a:rPr lang="en-US" sz="4400" dirty="0"/>
            </a:br>
            <a:br>
              <a:rPr lang="en-US" sz="2400" b="1" dirty="0"/>
            </a:br>
            <a:r>
              <a:rPr lang="en-US" sz="2400" b="1" dirty="0"/>
              <a:t>What is Happening, Why It Matters, and What Land Trusts Can Do To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ED7F0-4CC9-4B79-8989-03A92A95C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3217294"/>
            <a:ext cx="5184252" cy="2573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b="1" dirty="0"/>
              <a:t>Presented By:</a:t>
            </a:r>
          </a:p>
          <a:p>
            <a:pPr marL="0" indent="0">
              <a:buNone/>
            </a:pPr>
            <a:endParaRPr lang="en-US" sz="2000" b="1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/>
              <a:t>Graham Chisholm, Conservation Strategy Group </a:t>
            </a:r>
          </a:p>
        </p:txBody>
      </p:sp>
      <p:pic>
        <p:nvPicPr>
          <p:cNvPr id="5" name="Content Placeholder 4" descr="Description: LWCF_logo">
            <a:extLst>
              <a:ext uri="{FF2B5EF4-FFF2-40B4-BE49-F238E27FC236}">
                <a16:creationId xmlns:a16="http://schemas.microsoft.com/office/drawing/2014/main" id="{9DDEA820-E986-4B2E-8BDF-9A7E6CA89414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006" y="3638436"/>
            <a:ext cx="2888165" cy="27385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2F1C88-EA6C-4188-9FA1-F7AF67D55211}"/>
              </a:ext>
            </a:extLst>
          </p:cNvPr>
          <p:cNvSpPr txBox="1"/>
          <p:nvPr/>
        </p:nvSpPr>
        <p:spPr>
          <a:xfrm>
            <a:off x="6499275" y="3217294"/>
            <a:ext cx="27475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On Behalf of:</a:t>
            </a:r>
          </a:p>
        </p:txBody>
      </p:sp>
    </p:spTree>
    <p:extLst>
      <p:ext uri="{BB962C8B-B14F-4D97-AF65-F5344CB8AC3E}">
        <p14:creationId xmlns:p14="http://schemas.microsoft.com/office/powerpoint/2010/main" val="2253189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 is a Tough Place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188065"/>
            <a:ext cx="7757886" cy="77550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Political dysfunction seems worse than ever, but </a:t>
            </a:r>
            <a:endParaRPr lang="en-US" noProof="0" dirty="0"/>
          </a:p>
          <a:p>
            <a:r>
              <a:rPr lang="en-US" dirty="0"/>
              <a:t>c</a:t>
            </a:r>
            <a:r>
              <a:rPr lang="en-US" noProof="0" dirty="0" err="1"/>
              <a:t>urrent</a:t>
            </a:r>
            <a:r>
              <a:rPr lang="en-US" noProof="0" dirty="0"/>
              <a:t> dynamics have been building for years</a:t>
            </a:r>
          </a:p>
        </p:txBody>
      </p:sp>
      <p:pic>
        <p:nvPicPr>
          <p:cNvPr id="10" name="Content Placeholder 9" descr="http://www.keyrehab.com/wp-content/uploads/2012/05/lame-duck.jpg">
            <a:extLst>
              <a:ext uri="{FF2B5EF4-FFF2-40B4-BE49-F238E27FC236}">
                <a16:creationId xmlns:a16="http://schemas.microsoft.com/office/drawing/2014/main" id="{F295846F-2E4F-4EEC-ACCB-D69D95C109B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43" y="2400710"/>
            <a:ext cx="3746500" cy="320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DF6E-C92D-8442-AFD3-1F8E29B2180B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92954" y="2095909"/>
            <a:ext cx="41574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Breakdown in regular 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legislative packages and “crisis point” deadlines required for anything to move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easier than ever for a well-placed, determined opponent to block progress</a:t>
            </a:r>
          </a:p>
        </p:txBody>
      </p:sp>
    </p:spTree>
    <p:extLst>
      <p:ext uri="{BB962C8B-B14F-4D97-AF65-F5344CB8AC3E}">
        <p14:creationId xmlns:p14="http://schemas.microsoft.com/office/powerpoint/2010/main" val="2588994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9679"/>
            <a:ext cx="7540171" cy="40142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A Strong Coalition is Critical to Success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188065"/>
            <a:ext cx="8109974" cy="768060"/>
          </a:xfrm>
        </p:spPr>
        <p:txBody>
          <a:bodyPr>
            <a:normAutofit/>
          </a:bodyPr>
          <a:lstStyle/>
          <a:p>
            <a:r>
              <a:rPr lang="en-US" sz="2000" dirty="0"/>
              <a:t>We have seen that a combination of smart DC strategy and engaged, diverse local stakeholders can overcome these obstacles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85AC3D-7263-4767-AED8-1D0CEE4F34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43314" y="2174875"/>
            <a:ext cx="3657600" cy="3071495"/>
          </a:xfrm>
        </p:spPr>
        <p:txBody>
          <a:bodyPr>
            <a:normAutofit/>
          </a:bodyPr>
          <a:lstStyle/>
          <a:p>
            <a:r>
              <a:rPr lang="en-US" dirty="0"/>
              <a:t>Building a strong &amp; diverse coalition</a:t>
            </a:r>
          </a:p>
          <a:p>
            <a:endParaRPr lang="en-US" dirty="0"/>
          </a:p>
          <a:p>
            <a:r>
              <a:rPr lang="en-US" dirty="0"/>
              <a:t>Demonstrating benefits in virtually every county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DF6E-C92D-8442-AFD3-1F8E29B2180B}" type="slidenum">
              <a:rPr lang="en-US" smtClean="0"/>
              <a:t>11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FD17AD6-F5B8-41A9-8BE1-386A0C4DE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514" y="2659551"/>
            <a:ext cx="4488660" cy="29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What is the LWCF Coalition</a:t>
            </a: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311732"/>
            <a:ext cx="7975600" cy="639762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Many diverse voices, one unified message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2000" dirty="0">
                <a:cs typeface="Calibri" panose="020F0502020204030204" pitchFamily="34" charset="0"/>
              </a:rPr>
              <a:t>this program works</a:t>
            </a:r>
            <a:endParaRPr lang="en-US" sz="2000" dirty="0"/>
          </a:p>
        </p:txBody>
      </p:sp>
      <p:pic>
        <p:nvPicPr>
          <p:cNvPr id="10" name="Content Placeholder 4" descr="Description: LWCF_logo">
            <a:extLst>
              <a:ext uri="{FF2B5EF4-FFF2-40B4-BE49-F238E27FC236}">
                <a16:creationId xmlns:a16="http://schemas.microsoft.com/office/drawing/2014/main" id="{AED4D3EC-0B93-49DE-905C-CB43C42551C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15" y="2148115"/>
            <a:ext cx="3443014" cy="3218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DF6E-C92D-8442-AFD3-1F8E29B2180B}" type="slidenum">
              <a:rPr lang="en-US" smtClean="0"/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62058" y="2352123"/>
            <a:ext cx="329474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00"/>
                </a:solidFill>
              </a:rPr>
              <a:t>Large national organizations</a:t>
            </a:r>
          </a:p>
          <a:p>
            <a:r>
              <a:rPr lang="en-US" dirty="0">
                <a:solidFill>
                  <a:srgbClr val="C00000"/>
                </a:solidFill>
              </a:rPr>
              <a:t>Recreation user groups</a:t>
            </a:r>
          </a:p>
          <a:p>
            <a:r>
              <a:rPr lang="en-US" dirty="0">
                <a:solidFill>
                  <a:srgbClr val="660066"/>
                </a:solidFill>
              </a:rPr>
              <a:t>Outdoor businesses</a:t>
            </a:r>
          </a:p>
          <a:p>
            <a:r>
              <a:rPr lang="en-US" dirty="0">
                <a:solidFill>
                  <a:srgbClr val="FF3300"/>
                </a:solidFill>
              </a:rPr>
              <a:t>Sportsmen</a:t>
            </a:r>
          </a:p>
          <a:p>
            <a:r>
              <a:rPr lang="en-US" dirty="0">
                <a:solidFill>
                  <a:srgbClr val="990000"/>
                </a:solidFill>
              </a:rPr>
              <a:t>Historic preservationists</a:t>
            </a:r>
          </a:p>
          <a:p>
            <a:r>
              <a:rPr lang="en-US" dirty="0">
                <a:solidFill>
                  <a:srgbClr val="0070C0"/>
                </a:solidFill>
              </a:rPr>
              <a:t>Community stakeholders</a:t>
            </a:r>
          </a:p>
          <a:p>
            <a:r>
              <a:rPr lang="en-US" dirty="0">
                <a:solidFill>
                  <a:srgbClr val="333300"/>
                </a:solidFill>
              </a:rPr>
              <a:t>Ranchers, timber companies</a:t>
            </a:r>
          </a:p>
          <a:p>
            <a:r>
              <a:rPr lang="en-US" dirty="0">
                <a:solidFill>
                  <a:srgbClr val="002060"/>
                </a:solidFill>
              </a:rPr>
              <a:t>Veterans, educators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Minority organizations</a:t>
            </a:r>
          </a:p>
          <a:p>
            <a:r>
              <a:rPr lang="en-US" b="1" dirty="0">
                <a:highlight>
                  <a:srgbClr val="FFFF00"/>
                </a:highlight>
              </a:rPr>
              <a:t>Land trusts– large and small,   national, regional and local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4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760687"/>
            <a:ext cx="1132676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Your Projects Fuel the Coalition’s Advocacy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9B7A7-9408-42C4-984B-B6EA3C09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586" y="2167575"/>
            <a:ext cx="4955459" cy="39867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535C0-EEC2-48F3-8262-C64D402E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75" y="2167575"/>
            <a:ext cx="3635939" cy="39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29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5918" y="620110"/>
            <a:ext cx="6767410" cy="1204913"/>
          </a:xfrm>
        </p:spPr>
        <p:txBody>
          <a:bodyPr/>
          <a:lstStyle/>
          <a:p>
            <a:r>
              <a:rPr lang="en-US" dirty="0"/>
              <a:t>Key Messages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065918" y="2059256"/>
            <a:ext cx="8698971" cy="38770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b="1" dirty="0">
                <a:solidFill>
                  <a:srgbClr val="00385F"/>
                </a:solidFill>
              </a:rPr>
              <a:t> Non-taxpayer dollars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b="1" dirty="0">
                <a:solidFill>
                  <a:srgbClr val="00385F"/>
                </a:solidFill>
              </a:rPr>
              <a:t> Asset for an Asset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b="1" dirty="0">
                <a:solidFill>
                  <a:srgbClr val="00385F"/>
                </a:solidFill>
              </a:rPr>
              <a:t> Flexibility</a:t>
            </a:r>
            <a:r>
              <a:rPr lang="en-US" altLang="en-US" sz="2800" dirty="0"/>
              <a:t> “Tools in the toolbox” to meet communities needs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b="1" dirty="0">
                <a:solidFill>
                  <a:srgbClr val="00385F"/>
                </a:solidFill>
              </a:rPr>
              <a:t> Economic impact </a:t>
            </a:r>
            <a:r>
              <a:rPr lang="en-US" altLang="en-US" sz="2800" dirty="0"/>
              <a:t>America’s $646 billion outdoor recreation industry supports 6.1 million direct jobs.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b="1" dirty="0">
                <a:solidFill>
                  <a:srgbClr val="00385F"/>
                </a:solidFill>
              </a:rPr>
              <a:t> Urgency </a:t>
            </a:r>
            <a:r>
              <a:rPr lang="en-US" altLang="en-US" sz="2800" dirty="0"/>
              <a:t>LWCF expires in </a:t>
            </a:r>
            <a:r>
              <a:rPr lang="en-US" altLang="en-US" sz="2800" dirty="0">
                <a:solidFill>
                  <a:srgbClr val="FF0000"/>
                </a:solidFill>
              </a:rPr>
              <a:t>7</a:t>
            </a:r>
            <a:r>
              <a:rPr lang="en-US" altLang="en-US" sz="2800" dirty="0"/>
              <a:t> months 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en-US" altLang="en-US" sz="2800" b="1" dirty="0">
                <a:solidFill>
                  <a:srgbClr val="00385F"/>
                </a:solidFill>
              </a:rPr>
              <a:t>Local Benefits!!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en-US" sz="2800" dirty="0"/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9497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Get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617" y="2413292"/>
            <a:ext cx="10821451" cy="2579121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sz="3600" b="1" dirty="0"/>
              <a:t>Connect your Members of Congress with your landscapes through:</a:t>
            </a:r>
          </a:p>
          <a:p>
            <a:r>
              <a:rPr lang="en-US" altLang="en-US" b="1" dirty="0"/>
              <a:t>- Events, tours with your Representatives and Senators</a:t>
            </a:r>
            <a:endParaRPr lang="en-US" b="1" dirty="0"/>
          </a:p>
          <a:p>
            <a:r>
              <a:rPr lang="en-US" b="1" dirty="0"/>
              <a:t>- Media</a:t>
            </a:r>
          </a:p>
          <a:p>
            <a:r>
              <a:rPr lang="en-US" altLang="en-US" b="1" dirty="0"/>
              <a:t>- In-district meetings and roundtables with members of Congress</a:t>
            </a:r>
          </a:p>
          <a:p>
            <a:r>
              <a:rPr lang="en-US" altLang="en-US" b="1" dirty="0"/>
              <a:t>- Come to DC</a:t>
            </a:r>
          </a:p>
          <a:p>
            <a:r>
              <a:rPr lang="en-US" altLang="en-US" b="1" dirty="0"/>
              <a:t>- Educate your members (sign on letters, blog posts, </a:t>
            </a:r>
            <a:r>
              <a:rPr lang="en-US" altLang="en-US" b="1" dirty="0" err="1"/>
              <a:t>etc</a:t>
            </a:r>
            <a:r>
              <a:rPr lang="en-US" altLang="en-US" b="1" dirty="0"/>
              <a:t>)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8976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5" b="1683"/>
          <a:stretch/>
        </p:blipFill>
        <p:spPr>
          <a:xfrm>
            <a:off x="323385" y="0"/>
            <a:ext cx="11485756" cy="684684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3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21876"/>
            <a:ext cx="12192000" cy="7493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www.lwcfcoalition.com</a:t>
            </a:r>
            <a:r>
              <a:rPr lang="en-US" b="1" dirty="0"/>
              <a:t>/lwcf52weeks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To join the LWCF Coalition or more information email me: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graham@csgcalifornia.com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and resources:</a:t>
            </a:r>
          </a:p>
        </p:txBody>
      </p:sp>
    </p:spTree>
    <p:extLst>
      <p:ext uri="{BB962C8B-B14F-4D97-AF65-F5344CB8AC3E}">
        <p14:creationId xmlns:p14="http://schemas.microsoft.com/office/powerpoint/2010/main" val="97068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176" y="1498601"/>
            <a:ext cx="7714725" cy="5046139"/>
          </a:xfrm>
        </p:spPr>
        <p:txBody>
          <a:bodyPr/>
          <a:lstStyle/>
          <a:p>
            <a:pPr marL="45720" lvl="8" indent="0">
              <a:spcBef>
                <a:spcPts val="1000"/>
              </a:spcBef>
              <a:buClr>
                <a:srgbClr val="A2AD00"/>
              </a:buClr>
              <a:buSzPct val="100000"/>
              <a:buNone/>
            </a:pPr>
            <a:r>
              <a:rPr lang="en-US" dirty="0"/>
              <a:t>LWCF Act:  Enacted in 1964 to help </a:t>
            </a:r>
            <a:r>
              <a:rPr lang="en-US" b="1" dirty="0"/>
              <a:t>preserve</a:t>
            </a:r>
            <a:r>
              <a:rPr lang="en-US" dirty="0"/>
              <a:t>, develop and ensure </a:t>
            </a:r>
            <a:r>
              <a:rPr lang="en-US" b="1" dirty="0"/>
              <a:t>access</a:t>
            </a:r>
            <a:r>
              <a:rPr lang="en-US" dirty="0"/>
              <a:t> to </a:t>
            </a:r>
            <a:r>
              <a:rPr lang="en-US" b="1" dirty="0"/>
              <a:t>natural</a:t>
            </a:r>
            <a:r>
              <a:rPr lang="en-US" dirty="0"/>
              <a:t> and </a:t>
            </a:r>
            <a:r>
              <a:rPr lang="en-US" b="1" dirty="0"/>
              <a:t>recreation</a:t>
            </a:r>
            <a:r>
              <a:rPr lang="en-US" dirty="0"/>
              <a:t> resources for </a:t>
            </a:r>
            <a:r>
              <a:rPr lang="en-US" b="1" dirty="0"/>
              <a:t>future generations</a:t>
            </a:r>
            <a:r>
              <a:rPr lang="en-US" dirty="0"/>
              <a:t>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FDA"/>
                </a:solidFill>
              </a:rPr>
              <a:t>LWCF and Land Conservation Goals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50" y="2781299"/>
            <a:ext cx="6457950" cy="272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6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176" y="1498601"/>
            <a:ext cx="7714725" cy="5046139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Create permanent access for recreation</a:t>
            </a:r>
          </a:p>
          <a:p>
            <a:r>
              <a:rPr lang="en-US" sz="2000" dirty="0"/>
              <a:t>Protect watersheds &amp; drinking water supplies</a:t>
            </a:r>
          </a:p>
          <a:p>
            <a:r>
              <a:rPr lang="en-US" sz="2000" dirty="0"/>
              <a:t>Protect Wildlife Habitat </a:t>
            </a:r>
          </a:p>
          <a:p>
            <a:r>
              <a:rPr lang="en-US" sz="2000" dirty="0"/>
              <a:t>Protect important cultural and historic sites</a:t>
            </a:r>
          </a:p>
          <a:p>
            <a:r>
              <a:rPr lang="en-US" sz="2000" dirty="0"/>
              <a:t>Promote public health </a:t>
            </a:r>
          </a:p>
          <a:p>
            <a:r>
              <a:rPr lang="en-US" sz="2000" dirty="0"/>
              <a:t>Consolidate lands/create management efficiencies</a:t>
            </a:r>
          </a:p>
          <a:p>
            <a:r>
              <a:rPr lang="en-US" sz="2000" dirty="0"/>
              <a:t>Support jobs and local economies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FDA"/>
                </a:solidFill>
              </a:rPr>
              <a:t>LWCF and Land Conservation Goals</a:t>
            </a:r>
          </a:p>
        </p:txBody>
      </p:sp>
    </p:spTree>
    <p:extLst>
      <p:ext uri="{BB962C8B-B14F-4D97-AF65-F5344CB8AC3E}">
        <p14:creationId xmlns:p14="http://schemas.microsoft.com/office/powerpoint/2010/main" val="187295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0643" y="2491740"/>
            <a:ext cx="7714725" cy="4193146"/>
          </a:xfrm>
        </p:spPr>
        <p:txBody>
          <a:bodyPr>
            <a:normAutofit/>
          </a:bodyPr>
          <a:lstStyle/>
          <a:p>
            <a:pPr>
              <a:spcBef>
                <a:spcPts val="700"/>
              </a:spcBef>
            </a:pPr>
            <a:r>
              <a:rPr lang="en-US" sz="1600" b="1" dirty="0"/>
              <a:t>Federal acquisition</a:t>
            </a:r>
            <a:r>
              <a:rPr lang="en-US" sz="1600" dirty="0"/>
              <a:t> of land, water and interests </a:t>
            </a:r>
            <a:endParaRPr lang="en-US" sz="1600" i="1" dirty="0"/>
          </a:p>
          <a:p>
            <a:pPr marL="457200" lvl="1" indent="0">
              <a:spcBef>
                <a:spcPts val="700"/>
              </a:spcBef>
              <a:buNone/>
            </a:pPr>
            <a:endParaRPr lang="en-US" sz="1600" i="1" dirty="0"/>
          </a:p>
          <a:p>
            <a:pPr>
              <a:spcBef>
                <a:spcPts val="700"/>
              </a:spcBef>
            </a:pPr>
            <a:r>
              <a:rPr lang="en-US" sz="1600" b="1" dirty="0"/>
              <a:t>State and Local Assistance Program </a:t>
            </a:r>
            <a:r>
              <a:rPr lang="en-US" sz="1600" dirty="0"/>
              <a:t>- matching grants for </a:t>
            </a:r>
            <a:r>
              <a:rPr lang="en-US" sz="1600" b="1" dirty="0"/>
              <a:t>state &amp; local parks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600" dirty="0"/>
              <a:t>	</a:t>
            </a:r>
            <a:r>
              <a:rPr lang="en-US" sz="1600" i="1" dirty="0"/>
              <a:t>Land acquisition, park creation and redevelopment, planning</a:t>
            </a:r>
          </a:p>
          <a:p>
            <a:pPr marL="0" indent="0">
              <a:spcBef>
                <a:spcPts val="700"/>
              </a:spcBef>
              <a:buNone/>
            </a:pPr>
            <a:endParaRPr lang="en-US" sz="1600" dirty="0"/>
          </a:p>
          <a:p>
            <a:pPr>
              <a:spcBef>
                <a:spcPts val="700"/>
              </a:spcBef>
            </a:pPr>
            <a:r>
              <a:rPr lang="en-US" sz="1600" b="1" dirty="0"/>
              <a:t>Other matching grant programs</a:t>
            </a:r>
            <a:r>
              <a:rPr lang="en-US" sz="1600" dirty="0"/>
              <a:t>: </a:t>
            </a:r>
          </a:p>
          <a:p>
            <a:pPr lvl="1">
              <a:spcBef>
                <a:spcPts val="700"/>
              </a:spcBef>
            </a:pPr>
            <a:r>
              <a:rPr lang="en-US" sz="1600" dirty="0"/>
              <a:t>USDA Forest Legacy Program – </a:t>
            </a:r>
            <a:r>
              <a:rPr lang="en-US" sz="1600" i="1" dirty="0"/>
              <a:t>important and threatened forests</a:t>
            </a:r>
          </a:p>
          <a:p>
            <a:pPr lvl="1">
              <a:spcBef>
                <a:spcPts val="700"/>
              </a:spcBef>
            </a:pPr>
            <a:r>
              <a:rPr lang="en-US" sz="1600" dirty="0"/>
              <a:t>USFWS Coop. Endangered Species Program (Sec. 6) – </a:t>
            </a:r>
            <a:r>
              <a:rPr lang="en-US" sz="1600" i="1" dirty="0"/>
              <a:t>T&amp; E species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FDA"/>
                </a:solidFill>
              </a:rPr>
              <a:t>LWCF and Land Conservation Key Programs</a:t>
            </a:r>
          </a:p>
        </p:txBody>
      </p:sp>
    </p:spTree>
    <p:extLst>
      <p:ext uri="{BB962C8B-B14F-4D97-AF65-F5344CB8AC3E}">
        <p14:creationId xmlns:p14="http://schemas.microsoft.com/office/powerpoint/2010/main" val="703605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176" y="1320800"/>
            <a:ext cx="7714725" cy="52841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Annual Appropriations Process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1600" dirty="0"/>
              <a:t>Funds are allocated to individual bureaus for federal land acquisition (fee or conservation easement)</a:t>
            </a:r>
          </a:p>
          <a:p>
            <a:r>
              <a:rPr lang="en-US" sz="1600" dirty="0"/>
              <a:t>Project priority lists are sent to Congress as part of annual appropriations process </a:t>
            </a:r>
          </a:p>
          <a:p>
            <a:r>
              <a:rPr lang="en-US" sz="1600" dirty="0"/>
              <a:t>State and Local Assistance Program &amp; grants through State Parks</a:t>
            </a:r>
          </a:p>
          <a:p>
            <a:r>
              <a:rPr lang="en-US" sz="1600" dirty="0"/>
              <a:t>Cooperative Endangered Species Act (Section 6) </a:t>
            </a:r>
          </a:p>
          <a:p>
            <a:r>
              <a:rPr lang="en-US" sz="1600" dirty="0"/>
              <a:t>Other Programs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3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9FDA"/>
                </a:solidFill>
              </a:rPr>
              <a:t>LWCF Funding Allocations and Process</a:t>
            </a:r>
          </a:p>
        </p:txBody>
      </p:sp>
    </p:spTree>
    <p:extLst>
      <p:ext uri="{BB962C8B-B14F-4D97-AF65-F5344CB8AC3E}">
        <p14:creationId xmlns:p14="http://schemas.microsoft.com/office/powerpoint/2010/main" val="25857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83B0D08-A642-4AAA-A93D-803B3A6F4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884" t="11854" r="16271" b="5570"/>
          <a:stretch/>
        </p:blipFill>
        <p:spPr>
          <a:xfrm>
            <a:off x="1780642" y="1227900"/>
            <a:ext cx="7729798" cy="52126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91D9A1-3783-47AD-9E7B-D0468EF6E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Average Funding Distribution within LWCF</a:t>
            </a:r>
          </a:p>
        </p:txBody>
      </p:sp>
    </p:spTree>
    <p:extLst>
      <p:ext uri="{BB962C8B-B14F-4D97-AF65-F5344CB8AC3E}">
        <p14:creationId xmlns:p14="http://schemas.microsoft.com/office/powerpoint/2010/main" val="2082495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California &amp; LWCF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$2.3 billion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7650" y="1840231"/>
            <a:ext cx="51435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Federal land acquisition -- $1.8 billion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State grants -- $288 million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Sec. 6 grants -- $239 million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Forest Legacy </a:t>
            </a:r>
            <a:r>
              <a:rPr lang="mr-IN" sz="2400" dirty="0"/>
              <a:t>–</a:t>
            </a:r>
            <a:r>
              <a:rPr lang="en-US" sz="2400" dirty="0"/>
              <a:t> $16 million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9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Current Year Appropriations &amp; California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640" y="1954530"/>
            <a:ext cx="885825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Appropriations in FY17 -- $400 million</a:t>
            </a:r>
          </a:p>
          <a:p>
            <a:endParaRPr lang="en-US" dirty="0"/>
          </a:p>
          <a:p>
            <a:r>
              <a:rPr lang="en-US" dirty="0"/>
              <a:t>Appropriations in FY18 </a:t>
            </a:r>
            <a:r>
              <a:rPr lang="mr-IN" dirty="0"/>
              <a:t>–</a:t>
            </a:r>
            <a:r>
              <a:rPr lang="en-US" dirty="0"/>
              <a:t> Still up for grabs (House $272m &amp; Senate TBD) </a:t>
            </a:r>
            <a:r>
              <a:rPr lang="mr-IN" dirty="0"/>
              <a:t>–</a:t>
            </a:r>
            <a:r>
              <a:rPr lang="en-US" dirty="0"/>
              <a:t> Coalition target $561 m</a:t>
            </a:r>
          </a:p>
          <a:p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Great projects </a:t>
            </a:r>
            <a:r>
              <a:rPr lang="mr-IN" dirty="0"/>
              <a:t>–</a:t>
            </a:r>
            <a:r>
              <a:rPr lang="en-US" dirty="0"/>
              <a:t> Save the Redwoods, Mojave Desert Land Trust, Pacific Crest Trail Association, TPL</a:t>
            </a:r>
          </a:p>
          <a:p>
            <a:endParaRPr lang="en-US" dirty="0"/>
          </a:p>
          <a:p>
            <a:r>
              <a:rPr lang="en-US" dirty="0"/>
              <a:t>Appropriations in FY19 </a:t>
            </a:r>
            <a:r>
              <a:rPr lang="mr-IN" dirty="0"/>
              <a:t>–</a:t>
            </a:r>
            <a:r>
              <a:rPr lang="en-US" dirty="0"/>
              <a:t> Trump Administration 98% cut from $400 m level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25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09679"/>
            <a:ext cx="8229600" cy="401427"/>
          </a:xfrm>
        </p:spPr>
        <p:txBody>
          <a:bodyPr>
            <a:normAutofit fontScale="90000"/>
          </a:bodyPr>
          <a:lstStyle/>
          <a:p>
            <a:br>
              <a:rPr lang="en-US" sz="3000" dirty="0"/>
            </a:br>
            <a:r>
              <a:rPr lang="en-US" sz="3000" dirty="0"/>
              <a:t>A 52-Year Success Story Could End in </a:t>
            </a:r>
            <a:r>
              <a:rPr lang="en-US" sz="3000" strike="sngStrike" dirty="0"/>
              <a:t>52</a:t>
            </a:r>
            <a:r>
              <a:rPr lang="en-US" sz="3000" dirty="0"/>
              <a:t> </a:t>
            </a:r>
            <a:r>
              <a:rPr lang="en-US" sz="3000" dirty="0">
                <a:solidFill>
                  <a:srgbClr val="FF0000"/>
                </a:solidFill>
              </a:rPr>
              <a:t>29 </a:t>
            </a:r>
            <a:r>
              <a:rPr lang="en-US" sz="3000" dirty="0"/>
              <a:t>Weeks</a:t>
            </a:r>
            <a:br>
              <a:rPr lang="en-US" dirty="0"/>
            </a:b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43678" y="1240811"/>
            <a:ext cx="4467123" cy="462360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LWCF 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Broad Bipartisan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One of the few programs both parties can agree 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Previous reauthorizations were not controversial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Not taxpayer dollars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So What’s the Problem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000" dirty="0"/>
          </a:p>
          <a:p>
            <a:pPr lvl="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1DF6E-C92D-8442-AFD3-1F8E29B2180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BB3F0-FBAB-4426-BCD6-0B9982724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878" y="1240811"/>
            <a:ext cx="4114800" cy="48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2962</TotalTime>
  <Words>552</Words>
  <Application>Microsoft Office PowerPoint</Application>
  <PresentationFormat>Widescreen</PresentationFormat>
  <Paragraphs>125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Mangal</vt:lpstr>
      <vt:lpstr>Office Theme</vt:lpstr>
      <vt:lpstr> The Land and Water Conservation Fund   What is Happening, Why It Matters, and What Land Trusts Can Do To Help</vt:lpstr>
      <vt:lpstr>LWCF and Land Conservation Goals</vt:lpstr>
      <vt:lpstr>LWCF and Land Conservation Goals</vt:lpstr>
      <vt:lpstr>LWCF and Land Conservation Key Programs</vt:lpstr>
      <vt:lpstr>LWCF Funding Allocations and Process</vt:lpstr>
      <vt:lpstr>Average Funding Distribution within LWCF</vt:lpstr>
      <vt:lpstr>California &amp; LWCF  $2.3 billion</vt:lpstr>
      <vt:lpstr>Current Year Appropriations &amp; California</vt:lpstr>
      <vt:lpstr> A 52-Year Success Story Could End in 52 29 Weeks </vt:lpstr>
      <vt:lpstr>Congress is a Tough Place </vt:lpstr>
      <vt:lpstr> A Strong Coalition is Critical to Success </vt:lpstr>
      <vt:lpstr>What is the LWCF Coalition?</vt:lpstr>
      <vt:lpstr>Your Projects Fuel the Coalition’s Advocacy  </vt:lpstr>
      <vt:lpstr>Key Messages</vt:lpstr>
      <vt:lpstr>Ways to Get Involved</vt:lpstr>
      <vt:lpstr>PowerPoint Presentation</vt:lpstr>
      <vt:lpstr>www.lwcfcoalition.com/lwcf52weeks  To join the LWCF Coalition or more information email me:  graham@csgcalifornia.com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Grace VohdenSnead</cp:lastModifiedBy>
  <cp:revision>43</cp:revision>
  <dcterms:created xsi:type="dcterms:W3CDTF">2017-10-26T21:53:45Z</dcterms:created>
  <dcterms:modified xsi:type="dcterms:W3CDTF">2018-03-15T17:00:42Z</dcterms:modified>
</cp:coreProperties>
</file>